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416" r:id="rId2"/>
    <p:sldId id="418" r:id="rId3"/>
    <p:sldId id="419" r:id="rId4"/>
    <p:sldId id="429" r:id="rId5"/>
    <p:sldId id="420" r:id="rId6"/>
    <p:sldId id="430" r:id="rId7"/>
    <p:sldId id="431" r:id="rId8"/>
    <p:sldId id="432" r:id="rId9"/>
    <p:sldId id="433" r:id="rId10"/>
    <p:sldId id="434" r:id="rId11"/>
    <p:sldId id="435" r:id="rId12"/>
    <p:sldId id="436" r:id="rId13"/>
    <p:sldId id="437" r:id="rId1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E4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67" d="100"/>
          <a:sy n="67" d="100"/>
        </p:scale>
        <p:origin x="-840" y="-120"/>
      </p:cViewPr>
      <p:guideLst>
        <p:guide orient="horz" pos="211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835913631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3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Параллелограмм 6"/>
          <p:cNvSpPr/>
          <p:nvPr/>
        </p:nvSpPr>
        <p:spPr>
          <a:xfrm rot="18919285">
            <a:off x="-547866" y="792195"/>
            <a:ext cx="1846765" cy="768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9017" y="0"/>
                </a:lnTo>
                <a:lnTo>
                  <a:pt x="21600" y="0"/>
                </a:lnTo>
                <a:lnTo>
                  <a:pt x="12583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700"/>
            <a:ext cx="343904" cy="3581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>
                <a:solidFill>
                  <a:srgbClr val="FF0000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BB1FAC9D-E23D-4B6A-9C10-E8A35DDFE8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64836"/>
          <a:stretch/>
        </p:blipFill>
        <p:spPr>
          <a:xfrm>
            <a:off x="10690412" y="287964"/>
            <a:ext cx="1228038" cy="994736"/>
          </a:xfrm>
          <a:prstGeom prst="rect">
            <a:avLst/>
          </a:prstGeom>
        </p:spPr>
      </p:pic>
      <p:grpSp>
        <p:nvGrpSpPr>
          <p:cNvPr id="11" name="Группа 10">
            <a:extLst>
              <a:ext uri="{FF2B5EF4-FFF2-40B4-BE49-F238E27FC236}">
                <a16:creationId xmlns="" xmlns:a16="http://schemas.microsoft.com/office/drawing/2014/main" id="{9A0D7784-A034-41CB-876F-F1CB1F3A808C}"/>
              </a:ext>
            </a:extLst>
          </p:cNvPr>
          <p:cNvGrpSpPr/>
          <p:nvPr userDrawn="1"/>
        </p:nvGrpSpPr>
        <p:grpSpPr>
          <a:xfrm>
            <a:off x="183687" y="6072475"/>
            <a:ext cx="1568914" cy="697544"/>
            <a:chOff x="8426160" y="287964"/>
            <a:chExt cx="2237358" cy="994736"/>
          </a:xfrm>
        </p:grpSpPr>
        <p:pic>
          <p:nvPicPr>
            <p:cNvPr id="12" name="Рисунок 11">
              <a:extLst>
                <a:ext uri="{FF2B5EF4-FFF2-40B4-BE49-F238E27FC236}">
                  <a16:creationId xmlns="" xmlns:a16="http://schemas.microsoft.com/office/drawing/2014/main" id="{A2A0C144-336B-404F-938E-EF394C1B318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/>
            <a:srcRect r="35934"/>
            <a:stretch/>
          </p:blipFill>
          <p:spPr>
            <a:xfrm>
              <a:off x="8426160" y="287964"/>
              <a:ext cx="2237358" cy="994736"/>
            </a:xfrm>
            <a:prstGeom prst="rect">
              <a:avLst/>
            </a:prstGeom>
          </p:spPr>
        </p:pic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8C1C037E-EEC9-46F5-978E-6295CE2736B0}"/>
                </a:ext>
              </a:extLst>
            </p:cNvPr>
            <p:cNvSpPr/>
            <p:nvPr userDrawn="1"/>
          </p:nvSpPr>
          <p:spPr>
            <a:xfrm>
              <a:off x="9720197" y="1077238"/>
              <a:ext cx="776614" cy="20546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1pPr>
      <a:lvl2pPr marL="714375" marR="0" indent="-25717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2pPr>
      <a:lvl3pPr marL="1208314" marR="0" indent="-293914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4pPr>
      <a:lvl5pPr marL="21717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5pPr>
      <a:lvl6pPr marL="2514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6pPr>
      <a:lvl7pPr marL="29718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7pPr>
      <a:lvl8pPr marL="34290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8pPr>
      <a:lvl9pPr marL="38862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513" y="2586182"/>
            <a:ext cx="11158537" cy="177222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Кейс- технологии на занятиях по «Робототехнике»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/>
          </a:p>
        </p:txBody>
      </p:sp>
      <p:pic>
        <p:nvPicPr>
          <p:cNvPr id="23554" name="Picture 2" descr="https://www.exoforce.ru/image/products/9686.3.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9362" y="314053"/>
            <a:ext cx="2073275" cy="1954802"/>
          </a:xfrm>
          <a:prstGeom prst="rect">
            <a:avLst/>
          </a:prstGeom>
          <a:noFill/>
        </p:spPr>
      </p:pic>
      <p:pic>
        <p:nvPicPr>
          <p:cNvPr id="23556" name="Picture 4" descr="https://i.ytimg.com/vi/kyKquSgBeds/maxresdefaul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23654" y="4156176"/>
            <a:ext cx="4092046" cy="2301776"/>
          </a:xfrm>
          <a:prstGeom prst="rect">
            <a:avLst/>
          </a:prstGeom>
          <a:noFill/>
        </p:spPr>
      </p:pic>
      <p:pic>
        <p:nvPicPr>
          <p:cNvPr id="23558" name="Picture 6" descr="http://www.rs37.ru/images/i/products/lego/fis_7_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5712" y="4286251"/>
            <a:ext cx="2701925" cy="20264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67816908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28675" y="314306"/>
            <a:ext cx="10072687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Способ выявления образовательного результата</a:t>
            </a:r>
            <a:b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</a:b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(Указать форму выявления образовательного результата)</a:t>
            </a:r>
            <a:b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</a:b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Arial"/>
              <a:cs typeface="Times New Roman" pitchFamily="18" charset="0"/>
              <a:sym typeface="Arial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57200" y="1600200"/>
            <a:ext cx="10987088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333E48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 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333E48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E48"/>
                </a:solidFill>
                <a:effectLst/>
                <a:uLnTx/>
                <a:uFillTx/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Демонстрация проекта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0" lang="ru-RU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E48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 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333E48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endParaRPr kumimoji="0" lang="ru-RU" sz="1800" b="1" i="1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endParaRPr lang="ru-RU" b="1" i="1" dirty="0" smtClean="0">
              <a:solidFill>
                <a:schemeClr val="accent2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endParaRPr kumimoji="0" lang="ru-RU" sz="2400" b="1" i="1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Arial"/>
              <a:cs typeface="Times New Roman" pitchFamily="18" charset="0"/>
              <a:sym typeface="Arial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Например: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333E48"/>
                </a:solidFill>
                <a:effectLst/>
                <a:uLnTx/>
                <a:uFillTx/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  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E48"/>
                </a:solidFill>
                <a:effectLst/>
                <a:uLnTx/>
                <a:uFillTx/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Представление результатов образовательной деятельности пройдет в форме публичной презентации и решения кейса командами и последующих ответов выступающих на вопросы наставника и других команд.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333E48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333E48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Picture 2" descr="C:\Users\Светик\Desktop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800224"/>
            <a:ext cx="3543292" cy="2277831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1173956" y="228580"/>
            <a:ext cx="9844087" cy="61865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Arial"/>
              <a:cs typeface="Times New Roman" pitchFamily="18" charset="0"/>
              <a:sym typeface="Arial"/>
            </a:endParaRPr>
          </a:p>
          <a:p>
            <a:pPr algn="ctr"/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«Аппаратное и техническое обеспечение»</a:t>
            </a: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Arial"/>
              <a:cs typeface="Times New Roman" pitchFamily="18" charset="0"/>
              <a:sym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Рабочее место обучающегося:</a:t>
            </a:r>
            <a:endParaRPr kumimoji="0" lang="ru-RU" sz="2000" b="0" i="1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Arial"/>
              <a:cs typeface="Times New Roman" pitchFamily="18" charset="0"/>
              <a:sym typeface="Arial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Конструктор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«Технология и физика» 9686, 1 шт. на 2 ученика.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Лист картона размером с большой плакат (формат A2).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Ножницы.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Разноцветные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фломастеры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Раздаточный материал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Технологические карты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333E48"/>
              </a:solidFill>
              <a:effectLst/>
              <a:uLnTx/>
              <a:uFillTx/>
              <a:latin typeface="Times New Roman" pitchFamily="18" charset="0"/>
              <a:ea typeface="Arial"/>
              <a:cs typeface="Times New Roman" pitchFamily="18" charset="0"/>
              <a:sym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Рабочее место наставника:</a:t>
            </a:r>
            <a:endParaRPr kumimoji="0" lang="ru-RU" sz="2000" b="0" i="1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Arial"/>
              <a:cs typeface="Times New Roman" pitchFamily="18" charset="0"/>
              <a:sym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Компьютер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Интерактивная доска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333E48"/>
              </a:solidFill>
              <a:effectLst/>
              <a:uLnTx/>
              <a:uFillTx/>
              <a:latin typeface="Times New Roman" pitchFamily="18" charset="0"/>
              <a:ea typeface="Arial"/>
              <a:cs typeface="Times New Roman" pitchFamily="18" charset="0"/>
              <a:sym typeface="Arial"/>
            </a:endParaRPr>
          </a:p>
        </p:txBody>
      </p:sp>
      <p:pic>
        <p:nvPicPr>
          <p:cNvPr id="3074" name="Picture 2" descr="https://www.exoforce.ru/image/products/9686.1.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3512" y="2700337"/>
            <a:ext cx="4876801" cy="3657601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581944"/>
            <a:ext cx="10515600" cy="4351338"/>
          </a:xfrm>
        </p:spPr>
        <p:txBody>
          <a:bodyPr/>
          <a:lstStyle/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Программное обеспечение:</a:t>
            </a:r>
            <a:endParaRPr lang="ru-RU" sz="4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Расходные материалы:</a:t>
            </a:r>
            <a:endParaRPr lang="ru-RU" sz="4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Дополнительное оборудование (необязательно):</a:t>
            </a:r>
            <a:endParaRPr lang="ru-RU" sz="4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Источники информации</a:t>
            </a:r>
            <a:endParaRPr lang="ru-RU" sz="4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9193" y="2439988"/>
            <a:ext cx="8053614" cy="917575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https://www.internetprofitspartners.com/wp-content/uploads/2018/01/3D-Women-Presentation-04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7"/>
          <p:cNvSpPr txBox="1">
            <a:spLocks noGrp="1"/>
          </p:cNvSpPr>
          <p:nvPr>
            <p:ph type="sldNum" sz="quarter" idx="4294967295"/>
          </p:nvPr>
        </p:nvSpPr>
        <p:spPr>
          <a:xfrm>
            <a:off x="11866381" y="6362700"/>
            <a:ext cx="224018" cy="3581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2</a:t>
            </a:fld>
            <a:endParaRPr/>
          </a:p>
        </p:txBody>
      </p:sp>
      <p:sp>
        <p:nvSpPr>
          <p:cNvPr id="64" name="Заголовок 1"/>
          <p:cNvSpPr txBox="1">
            <a:spLocks noGrp="1"/>
          </p:cNvSpPr>
          <p:nvPr>
            <p:ph type="title"/>
          </p:nvPr>
        </p:nvSpPr>
        <p:spPr>
          <a:xfrm>
            <a:off x="977414" y="212438"/>
            <a:ext cx="9764477" cy="209064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pPr algn="ctr"/>
            <a:r>
              <a:rPr lang="ru-RU" dirty="0" smtClean="0">
                <a:solidFill>
                  <a:srgbClr val="0070C0"/>
                </a:solidFill>
              </a:rPr>
              <a:t>Кейс- технология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2950" y="1970138"/>
            <a:ext cx="1024413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70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Кейс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технология-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интерактивная 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технология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обучения, направленная на формирование у обучающихся знаний, умений, личностных качеств на основе анализа и решения реальной или смоделированной проблемной ситуации в контексте профессиональной деятельности, представленной в виде 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кейса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80838128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7"/>
          <p:cNvSpPr txBox="1">
            <a:spLocks noGrp="1"/>
          </p:cNvSpPr>
          <p:nvPr>
            <p:ph type="sldNum" sz="quarter" idx="4294967295"/>
          </p:nvPr>
        </p:nvSpPr>
        <p:spPr>
          <a:xfrm>
            <a:off x="11866381" y="6362700"/>
            <a:ext cx="224018" cy="3581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3</a:t>
            </a:fld>
            <a:endParaRPr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21995" y="205342"/>
            <a:ext cx="9764477" cy="2117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endParaRPr lang="ru-RU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09662" y="412819"/>
            <a:ext cx="9972675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Название кейса: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«Большая рыбалка»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занятия:</a:t>
            </a: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Естественные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науки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Силы.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Механизмы, облегчающие работу.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Свойства материалов.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исследования</a:t>
            </a: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Технология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механизмов – блоков и рычагов.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работы храпового механизма.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игры</a:t>
            </a: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Конструирование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Описание и объяснение работы элементов конструкции.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Творческое конструирование.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Испытание и оценка моделей перед внесением изменений.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5142" y="214313"/>
            <a:ext cx="5101716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spc="0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Times New Roman" pitchFamily="18" charset="0"/>
                <a:cs typeface="Times New Roman" pitchFamily="18" charset="0"/>
                <a:sym typeface="Calibri"/>
              </a:rPr>
              <a:t>Кейс «Большая рыбалка»</a:t>
            </a:r>
            <a:endParaRPr kumimoji="0" lang="ru-RU" sz="3600" b="0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Times New Roman" pitchFamily="18" charset="0"/>
              <a:cs typeface="Times New Roman" pitchFamily="18" charset="0"/>
              <a:sym typeface="Calibri"/>
            </a:endParaRPr>
          </a:p>
        </p:txBody>
      </p:sp>
      <p:pic>
        <p:nvPicPr>
          <p:cNvPr id="21505" name="Picture 1" descr="C:\Users\Светик\Downloads\image-30-10-20-02-0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4187" y="1384347"/>
            <a:ext cx="4567238" cy="35645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7180557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242889"/>
            <a:ext cx="10515600" cy="62865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ситуации</a:t>
            </a:r>
            <a:endParaRPr lang="ru-RU" sz="2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Дима и Катя играют во дворе с другими детьми во время празднования дня рождения. Им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выпало</a:t>
            </a:r>
          </a:p>
          <a:p>
            <a:pPr algn="just">
              <a:buNone/>
            </a:pP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первыми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попытаться поймать рыбку в пруду на соревнованиях «большая рыбалка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 Все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получалось у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них</a:t>
            </a:r>
          </a:p>
          <a:p>
            <a:pPr algn="just">
              <a:buNone/>
            </a:pP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замечательно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 дети очень веселились, когда Диме на удочку вдруг попалась ОГРОМНАЯ рыбина.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Она</a:t>
            </a:r>
          </a:p>
          <a:p>
            <a:pPr algn="just">
              <a:buNone/>
            </a:pP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оказалась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такой тяжелой, что Дима не смог ее вытащить из пруда, хотя тянул изо всех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сил. Но Катя</a:t>
            </a:r>
          </a:p>
          <a:p>
            <a:pPr algn="just">
              <a:buNone/>
            </a:pP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придумала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как вытащить эту большую рыбу. </a:t>
            </a:r>
            <a:endParaRPr lang="ru-RU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3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кейса</a:t>
            </a:r>
            <a:endParaRPr lang="ru-RU" sz="2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вы думаете, как она решила поступить?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Каким образом Дима и Катя могут сделать замечательное приспособление для рыбалки? Как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вытащить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Большую рыбину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берег? Придумайте!</a:t>
            </a:r>
          </a:p>
          <a:p>
            <a:pPr>
              <a:buNone/>
            </a:pPr>
            <a:endParaRPr lang="en-US" sz="23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Категория </a:t>
            </a:r>
            <a:r>
              <a:rPr lang="ru-RU" sz="2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кейса:</a:t>
            </a:r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вводный.</a:t>
            </a:r>
            <a:r>
              <a:rPr lang="ru-RU" sz="2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Рассчитан на обучающихся</a:t>
            </a:r>
            <a:r>
              <a:rPr lang="ru-RU" sz="23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лет</a:t>
            </a:r>
          </a:p>
          <a:p>
            <a:pPr>
              <a:buNone/>
            </a:pP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Место в структуре программы:</a:t>
            </a:r>
            <a:endParaRPr lang="ru-RU" sz="23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учебных часов/занятий, на которые рассчитан кейс</a:t>
            </a:r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часа \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занятия.</a:t>
            </a:r>
            <a:endParaRPr lang="ru-RU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0692" y="3843337"/>
            <a:ext cx="2936395" cy="263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7"/>
          <p:cNvSpPr txBox="1">
            <a:spLocks noGrp="1"/>
          </p:cNvSpPr>
          <p:nvPr>
            <p:ph type="sldNum" sz="quarter" idx="4294967295"/>
          </p:nvPr>
        </p:nvSpPr>
        <p:spPr>
          <a:xfrm>
            <a:off x="11866381" y="6362700"/>
            <a:ext cx="224018" cy="3581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5</a:t>
            </a:fld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848105" y="1933001"/>
            <a:ext cx="96628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1"/>
            <a:endParaRPr lang="ru-RU" sz="2400" i="1" dirty="0"/>
          </a:p>
          <a:p>
            <a:pPr hangingPunct="1"/>
            <a:endParaRPr lang="ru-RU" sz="24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48105" y="265836"/>
            <a:ext cx="9764477" cy="1332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28663" y="728662"/>
          <a:ext cx="11244263" cy="59436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01267"/>
                <a:gridCol w="5942996"/>
              </a:tblGrid>
              <a:tr h="5943601"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ru-RU" sz="1400" b="1" i="1" dirty="0" smtClean="0">
                          <a:solidFill>
                            <a:srgbClr val="0070C0"/>
                          </a:solidFill>
                        </a:rPr>
                        <a:t>Шаг 1</a:t>
                      </a:r>
                    </a:p>
                    <a:p>
                      <a:pPr algn="just">
                        <a:buNone/>
                      </a:pPr>
                      <a:r>
                        <a:rPr lang="ru-RU" sz="1400" b="1" i="1" dirty="0" smtClean="0">
                          <a:solidFill>
                            <a:srgbClr val="0070C0"/>
                          </a:solidFill>
                        </a:rPr>
                        <a:t>Решение проблемной ситуации</a:t>
                      </a:r>
                    </a:p>
                    <a:p>
                      <a:pPr algn="just">
                        <a:buNone/>
                      </a:pPr>
                      <a:r>
                        <a:rPr lang="ru-RU" sz="1400" dirty="0" smtClean="0"/>
                        <a:t>Дима и Катя играют во дворе с другими детьми во время празднования дня рождения. Им выпало первыми попытаться поймать рыбку в пруду на соревнованиях «большая рыбалка».</a:t>
                      </a:r>
                    </a:p>
                    <a:p>
                      <a:pPr algn="just">
                        <a:buNone/>
                      </a:pPr>
                      <a:r>
                        <a:rPr lang="ru-RU" sz="1400" dirty="0" smtClean="0"/>
                        <a:t>Все получалось у них замечательно, и дети очень веселились, когда Диме на удочку вдруг попалась ОГРОМНАЯ рыбина. Она оказалась такой тяжелой, что Дима не смог ее вытащить из пруда, хотя тянул изо всех сил.</a:t>
                      </a:r>
                    </a:p>
                    <a:p>
                      <a:pPr algn="just">
                        <a:buNone/>
                      </a:pPr>
                      <a:r>
                        <a:rPr lang="ru-RU" sz="1400" dirty="0" smtClean="0"/>
                        <a:t>Но Катя придумала, как вытащить эту большую рыбу. Как вы думаете, как она решила поступить?</a:t>
                      </a:r>
                    </a:p>
                    <a:p>
                      <a:pPr algn="just">
                        <a:buNone/>
                      </a:pPr>
                      <a:r>
                        <a:rPr lang="ru-RU" sz="1400" dirty="0" smtClean="0"/>
                        <a:t>Каким образом Дима и Катя могут сделать замечательное приспособление для рыбалки? Как вытащить большую рыбину на берег? Придумайте!</a:t>
                      </a:r>
                    </a:p>
                    <a:p>
                      <a:pPr algn="just">
                        <a:buNone/>
                      </a:pPr>
                      <a:r>
                        <a:rPr lang="ru-RU" sz="1400" b="1" i="1" dirty="0" smtClean="0">
                          <a:solidFill>
                            <a:srgbClr val="0070C0"/>
                          </a:solidFill>
                        </a:rPr>
                        <a:t>Шаг 2</a:t>
                      </a:r>
                    </a:p>
                    <a:p>
                      <a:pPr algn="just">
                        <a:buNone/>
                      </a:pPr>
                      <a:r>
                        <a:rPr lang="ru-RU" sz="1400" b="1" i="1" dirty="0" smtClean="0">
                          <a:solidFill>
                            <a:srgbClr val="0070C0"/>
                          </a:solidFill>
                        </a:rPr>
                        <a:t>Конструирование</a:t>
                      </a:r>
                    </a:p>
                    <a:p>
                      <a:pPr algn="just">
                        <a:buNone/>
                      </a:pPr>
                      <a:r>
                        <a:rPr lang="ru-RU" sz="1400" dirty="0" smtClean="0"/>
                        <a:t>Сделайте удочку (с блоком) и рыбу</a:t>
                      </a:r>
                    </a:p>
                    <a:p>
                      <a:pPr algn="just">
                        <a:buNone/>
                      </a:pPr>
                      <a:r>
                        <a:rPr lang="ru-RU" sz="1400" dirty="0" smtClean="0"/>
                        <a:t>(Технологические карты 2A и 2B, с. 10, шаг 19)</a:t>
                      </a:r>
                    </a:p>
                    <a:p>
                      <a:pPr algn="just">
                        <a:buNone/>
                      </a:pPr>
                      <a:r>
                        <a:rPr lang="ru-RU" sz="1400" dirty="0" smtClean="0"/>
                        <a:t>Отрегулируйте свою удочку</a:t>
                      </a:r>
                    </a:p>
                    <a:p>
                      <a:pPr algn="just">
                        <a:buNone/>
                      </a:pPr>
                      <a:r>
                        <a:rPr lang="ru-RU" sz="1400" b="1" i="1" dirty="0" smtClean="0">
                          <a:solidFill>
                            <a:srgbClr val="0070C0"/>
                          </a:solidFill>
                        </a:rPr>
                        <a:t>Шаг 3</a:t>
                      </a:r>
                    </a:p>
                    <a:p>
                      <a:pPr algn="just">
                        <a:buNone/>
                      </a:pPr>
                      <a:r>
                        <a:rPr lang="ru-RU" sz="1400" b="1" i="1" dirty="0" smtClean="0">
                          <a:solidFill>
                            <a:srgbClr val="0070C0"/>
                          </a:solidFill>
                        </a:rPr>
                        <a:t>Рефлексия</a:t>
                      </a:r>
                    </a:p>
                    <a:p>
                      <a:pPr algn="just">
                        <a:buNone/>
                      </a:pPr>
                      <a:r>
                        <a:rPr lang="ru-RU" sz="1400" dirty="0" smtClean="0"/>
                        <a:t>С какой целью используются катушка и храповой механизм?</a:t>
                      </a:r>
                    </a:p>
                    <a:p>
                      <a:pPr algn="just">
                        <a:buNone/>
                      </a:pPr>
                      <a:r>
                        <a:rPr lang="ru-RU" sz="1400" dirty="0" smtClean="0"/>
                        <a:t>Сначала попытайтесь вытащить большую «рыбу», просто потянув за леску. Затем проделайте это с помощью катушки. Что вы заметили? </a:t>
                      </a:r>
                    </a:p>
                    <a:p>
                      <a:pPr algn="l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ru-RU" sz="1400" dirty="0" smtClean="0"/>
                        <a:t>Попробуйте воспользоваться храповым механизмом (с. 10, шаг 19).</a:t>
                      </a:r>
                    </a:p>
                    <a:p>
                      <a:pPr algn="just">
                        <a:buNone/>
                      </a:pPr>
                      <a:r>
                        <a:rPr lang="ru-RU" sz="1400" dirty="0" smtClean="0"/>
                        <a:t>Чем этот способ лучше?</a:t>
                      </a:r>
                    </a:p>
                    <a:p>
                      <a:pPr algn="just">
                        <a:buNone/>
                      </a:pPr>
                      <a:r>
                        <a:rPr lang="ru-RU" sz="1400" dirty="0" smtClean="0"/>
                        <a:t>Что нового привносит дополнительный полиспаст?</a:t>
                      </a:r>
                    </a:p>
                    <a:p>
                      <a:pPr algn="just">
                        <a:buNone/>
                      </a:pPr>
                      <a:r>
                        <a:rPr lang="ru-RU" sz="1400" dirty="0" smtClean="0"/>
                        <a:t>Установите полиспаст на удочку, как показано на картинке.</a:t>
                      </a:r>
                    </a:p>
                    <a:p>
                      <a:pPr algn="just">
                        <a:buNone/>
                      </a:pPr>
                      <a:r>
                        <a:rPr lang="ru-RU" sz="1400" dirty="0" smtClean="0"/>
                        <a:t>Попробуйте предположить, а затем проверьте, какое влияние это может оказать на процесс выуживания рыбы.</a:t>
                      </a:r>
                    </a:p>
                    <a:p>
                      <a:pPr algn="just">
                        <a:buNone/>
                      </a:pPr>
                      <a:r>
                        <a:rPr lang="ru-RU" sz="1400" b="1" i="1" dirty="0" smtClean="0">
                          <a:solidFill>
                            <a:srgbClr val="0070C0"/>
                          </a:solidFill>
                        </a:rPr>
                        <a:t>Шаг 4</a:t>
                      </a:r>
                    </a:p>
                    <a:p>
                      <a:pPr algn="just">
                        <a:buNone/>
                      </a:pPr>
                      <a:r>
                        <a:rPr lang="ru-RU" sz="1400" b="1" i="1" dirty="0" smtClean="0">
                          <a:solidFill>
                            <a:srgbClr val="0070C0"/>
                          </a:solidFill>
                        </a:rPr>
                        <a:t> Развитие</a:t>
                      </a:r>
                    </a:p>
                    <a:p>
                      <a:pPr algn="just">
                        <a:buNone/>
                      </a:pPr>
                      <a:r>
                        <a:rPr lang="ru-RU" sz="1400" dirty="0" smtClean="0"/>
                        <a:t>Придумайте и сделайте свою игру «Большая рыбалка»</a:t>
                      </a:r>
                    </a:p>
                    <a:p>
                      <a:pPr algn="just">
                        <a:buNone/>
                      </a:pPr>
                      <a:r>
                        <a:rPr lang="ru-RU" sz="1400" dirty="0" smtClean="0"/>
                        <a:t>За короткий промежуток времени поймайте как можно больше «рыбы».Смастерите разных «фантастических рыбок», как показано на рисунке. Придумайте своих собственных. Может быть, они получатся у вас похожими на настоящих рыб?</a:t>
                      </a:r>
                    </a:p>
                    <a:p>
                      <a:pPr algn="just">
                        <a:buNone/>
                      </a:pPr>
                      <a:r>
                        <a:rPr lang="ru-RU" sz="1400" dirty="0" smtClean="0"/>
                        <a:t>Насадите их на крючок и посмотрите, каких ловить легче, а каких – труднее.</a:t>
                      </a:r>
                    </a:p>
                    <a:p>
                      <a:pPr algn="just">
                        <a:buNone/>
                      </a:pPr>
                      <a:r>
                        <a:rPr lang="ru-RU" sz="1400" dirty="0" smtClean="0"/>
                        <a:t>Договоритесь о правилах игры и системе подсчета очков на вашей рыбалке. Какие рыбы принесут рыбаку больше очков, а какие – меньше?</a:t>
                      </a:r>
                    </a:p>
                    <a:p>
                      <a:pPr algn="just">
                        <a:buNone/>
                      </a:pPr>
                      <a:r>
                        <a:rPr lang="ru-RU" sz="1400" b="1" i="1" dirty="0" smtClean="0">
                          <a:solidFill>
                            <a:srgbClr val="0070C0"/>
                          </a:solidFill>
                        </a:rPr>
                        <a:t>Шаг 5</a:t>
                      </a:r>
                    </a:p>
                    <a:p>
                      <a:pPr algn="just">
                        <a:buNone/>
                      </a:pPr>
                      <a:r>
                        <a:rPr lang="ru-RU" sz="1400" b="1" i="1" dirty="0" smtClean="0">
                          <a:solidFill>
                            <a:srgbClr val="0070C0"/>
                          </a:solidFill>
                        </a:rPr>
                        <a:t>Дополнительное задание. Сортировка рыбы</a:t>
                      </a:r>
                    </a:p>
                    <a:p>
                      <a:pPr algn="just">
                        <a:buNone/>
                      </a:pPr>
                      <a:r>
                        <a:rPr lang="ru-RU" sz="1400" dirty="0" smtClean="0"/>
                        <a:t>Придумайте игровую доску с «корзинами для рыбы» или мишенями различных размеров.</a:t>
                      </a:r>
                    </a:p>
                    <a:p>
                      <a:pPr algn="just">
                        <a:buNone/>
                      </a:pPr>
                      <a:r>
                        <a:rPr lang="ru-RU" sz="1400" dirty="0" smtClean="0"/>
                        <a:t>Назначьте дополнительные баллы для тех, кому удалось положить выловленную рыбу в корзину.</a:t>
                      </a:r>
                    </a:p>
                    <a:p>
                      <a:pPr algn="just">
                        <a:buNone/>
                      </a:pPr>
                      <a:r>
                        <a:rPr lang="ru-RU" sz="1400" dirty="0" smtClean="0"/>
                        <a:t>Пригласите другую группу присоединиться к вашей «Большой рыбалке».</a:t>
                      </a:r>
                    </a:p>
                    <a:p>
                      <a:pPr algn="l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033462" y="0"/>
            <a:ext cx="10125075" cy="917575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«Краткое описание того, что делают обучающиеся и в каком формате»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089125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такое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hard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soft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228725"/>
            <a:ext cx="11063288" cy="4948238"/>
          </a:xfrm>
        </p:spPr>
        <p:txBody>
          <a:bodyPr/>
          <a:lstStyle/>
          <a:p>
            <a:pPr fontAlgn="base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Hard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- (англ. "жесткие" навыки) профессиональные навыки, которым можно научить и которые можно измерить. Для обучения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hard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необходимо усвоить знания и инструкции, качество обучения можно проверить с помощью экзамена. </a:t>
            </a:r>
          </a:p>
          <a:p>
            <a:pPr fontAlgn="base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Примеры </a:t>
            </a: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hard</a:t>
            </a: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набор текста на компьютере, вождение автомобиля, чтение, математика, знание иностранного языка, использование компьютерных программ.</a:t>
            </a:r>
          </a:p>
          <a:p>
            <a:pPr fontAlgn="base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Soft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- (англ. "мягкие" навыки) универсальные компетенции, которые гораздо труднее измерить количественными показателями. Иногда их называют личными качествами, потому что они зависят от характера человека и приобретаются с личным опытом. </a:t>
            </a:r>
          </a:p>
          <a:p>
            <a:pPr fontAlgn="base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Примеры </a:t>
            </a: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soft</a:t>
            </a: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такие социальные, интеллектуальные и волевые компетенции, как коммуникабельность, умение работать в команде,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креативность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пунктуальность, уравновешенность.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«Компетенции»</a:t>
            </a:r>
            <a:endParaRPr lang="ru-RU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81087" y="1497013"/>
            <a:ext cx="10515600" cy="4351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Hard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механизмов, облегчающих работу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борка модели «удилище»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механизмов блоки и рычаги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 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основных понятий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Soft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креативного, логического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мышления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конструкторского мышления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воображения, творчества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любознательности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пространственное воображение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://www.skampakis.com/wp-content/uploads/2015/11/Data-Scientist-Skill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6564" y="1816880"/>
            <a:ext cx="3373438" cy="3081366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899" y="365125"/>
            <a:ext cx="9382125" cy="9175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«Презентации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дополни- тельные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материалы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(могут даваться на блок занятия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)»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</a:t>
            </a:r>
          </a:p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Доп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. Материалы</a:t>
            </a:r>
            <a:endParaRPr lang="ru-RU" sz="4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Приложение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1,2,3</a:t>
            </a:r>
            <a:endParaRPr lang="ru-RU" sz="4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146" name="AutoShape 2" descr="https://www.asi.org.ru/wp-content/uploads/2014/08/mlm_presentazio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148" name="AutoShape 4" descr="https://www.asi.org.ru/wp-content/uploads/2014/08/mlm_presentazio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6149" name="Picture 5" descr="C:\Users\Светик\Desktop\mlm_presentaz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96062" y="2371725"/>
            <a:ext cx="3719513" cy="2789635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25" y="295671"/>
            <a:ext cx="11106150" cy="6266657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Минимально необходимый уровень входных компетенций: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-для прохождения кейса не требуется специальных знаний.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Предполагаемые результаты обучающихся, формируемые навыки:</a:t>
            </a:r>
            <a:endParaRPr lang="ru-RU" sz="4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Универсальные компетенции (</a:t>
            </a:r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Soft</a:t>
            </a:r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): указание ключевых универсальных компетенций, формируемых в ходе работы над данным </a:t>
            </a:r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кейсом</a:t>
            </a:r>
          </a:p>
          <a:p>
            <a:pPr algn="ctr">
              <a:buNone/>
            </a:pPr>
            <a:endParaRPr lang="ru-RU" sz="44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развитие креативного, логического мышления</a:t>
            </a:r>
          </a:p>
          <a:p>
            <a:pPr algn="just">
              <a:buFontTx/>
              <a:buChar char="-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Развитие конструкторского мышления</a:t>
            </a:r>
          </a:p>
          <a:p>
            <a:pPr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  Развитие воображения, творчества и любознательности</a:t>
            </a:r>
          </a:p>
          <a:p>
            <a:pPr algn="ctr">
              <a:buNone/>
            </a:pPr>
            <a:endParaRPr lang="ru-RU" sz="4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Предметные компетенции (</a:t>
            </a:r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Hard</a:t>
            </a:r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): указание ключевых предметных компетенций, формируемых в ходе работы над данным </a:t>
            </a:r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кейсом</a:t>
            </a:r>
          </a:p>
          <a:p>
            <a:pPr algn="ctr">
              <a:buNone/>
            </a:pPr>
            <a:endParaRPr lang="ru-RU" sz="44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развитие креативного, логического мышления</a:t>
            </a:r>
          </a:p>
          <a:p>
            <a:pPr algn="just">
              <a:buFontTx/>
              <a:buChar char="-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Развитие конструкторского мышления</a:t>
            </a:r>
          </a:p>
          <a:p>
            <a:pPr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  Развитие воображения, творчества и любознательности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 descr="https://i1.wp.com/www.stantoler.com/wp-content/uploads/2016/08/learningkid.jpeg?fit=1724%2C1025&amp;ssl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7496" y="2661690"/>
            <a:ext cx="2868179" cy="1705269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2591</TotalTime>
  <Words>563</Words>
  <Application>Microsoft Office PowerPoint</Application>
  <PresentationFormat>Произвольный</PresentationFormat>
  <Paragraphs>147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Кейс- технологии на занятиях по «Робототехнике»  </vt:lpstr>
      <vt:lpstr>Кейс- технология</vt:lpstr>
      <vt:lpstr>Слайд 3</vt:lpstr>
      <vt:lpstr>Слайд 4</vt:lpstr>
      <vt:lpstr>«Краткое описание того, что делают обучающиеся и в каком формате»</vt:lpstr>
      <vt:lpstr>Что такое hard и soft skills?</vt:lpstr>
      <vt:lpstr>«Компетенции»</vt:lpstr>
      <vt:lpstr>«Презентации и дополни- тельные материалы  (могут даваться на блок занятия)»</vt:lpstr>
      <vt:lpstr>Слайд 9</vt:lpstr>
      <vt:lpstr>Слайд 10</vt:lpstr>
      <vt:lpstr>Слайд 11</vt:lpstr>
      <vt:lpstr>Слайд 12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создании федеральной сети Центров образования цифрового и гуманитарного профилей «Точка роста»</dc:title>
  <dc:creator>Лариса Сулима</dc:creator>
  <cp:lastModifiedBy>компутер</cp:lastModifiedBy>
  <cp:revision>258</cp:revision>
  <dcterms:modified xsi:type="dcterms:W3CDTF">2020-10-30T06:23:16Z</dcterms:modified>
</cp:coreProperties>
</file>